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8BA2A-7B57-4CAA-9A3A-9D7FEBCF781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B9AC7-D673-49B4-9507-0B9D82460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Nymphaea_alba.jpg" TargetMode="External"/><Relationship Id="rId2" Type="http://schemas.openxmlformats.org/officeDocument/2006/relationships/hyperlink" Target="http://cs.wikipedia.org/wiki/Soubor:Salix_alba1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Blatouch_bahen%C3%AD.JPG" TargetMode="External"/><Relationship Id="rId4" Type="http://schemas.openxmlformats.org/officeDocument/2006/relationships/hyperlink" Target="http://commons.wikimedia.org/wiki/File:Nymphaea_candida_Moeckeln_Sweden.jpg?uselang=cs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Alnus_glutinosa_011.jpg" TargetMode="External"/><Relationship Id="rId2" Type="http://schemas.openxmlformats.org/officeDocument/2006/relationships/hyperlink" Target="http://commons.wikimedia.org/wiki/File:Schwielowsee-Schilfrohrguertel-01.jpg?uselang=c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Alnus_glutinosa_-_fruits_and_seeds.jpg" TargetMode="External"/><Relationship Id="rId4" Type="http://schemas.openxmlformats.org/officeDocument/2006/relationships/hyperlink" Target="http://cs.wikipedia.org/wiki/Soubor:Alnus_glutinosa_tervalepp&#228;_lehti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Populus_alba5.jpg" TargetMode="External"/><Relationship Id="rId2" Type="http://schemas.openxmlformats.org/officeDocument/2006/relationships/hyperlink" Target="http://cs.wikipedia.org/wiki/Soubor:Iris_pseudacorus_01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říjen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Člověka jeho svět.Rozmanitost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Žáci se prostřednictvím hádanek seznamují s rostlinami vodního společenstva.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http://cs.wikipedia.org/wiki/Soubor:Salix_alba11.jpg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http://cs.wikipedia.org/wiki/Soubor:Nymphaea_alba.jpg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http://commons.wikimedia.org/wiki/File:Nymphaea_candida_Moeckeln_Sweden.jpg?uselang=cs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http://cs.wikipedia.org/wiki/Soubor:Blatouch_bahení.JPG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http://commons.wikimedia.org/wiki/File:Schwielowsee-Schilfrohrguertel-01.jpg?uselang=cs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http://cs.wikipedia.org/wiki/Soubor:Alnus_glutinosa_011.jpg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http://cs.wikipedia.org/wiki/Soubor:Alnus_glutinosa_tervaleppä_lehti.jpg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http://cs.wikipedia.org/wiki/Soubor:Alnus_glutinosa_-_fruits_and_seeds.jpg</a:t>
            </a: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http://cs.wikipedia.org/wiki/Soubor:Iris_pseudacorus_01.jpg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http://cs.wikipedia.org/wiki/Soubor:Populus_alba5.jpg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cs-CZ" b="1" dirty="0" smtClean="0"/>
              <a:t>Rostliny vodního společenstva</a:t>
            </a:r>
            <a:br>
              <a:rPr lang="cs-CZ" b="1" dirty="0" smtClean="0"/>
            </a:br>
            <a:r>
              <a:rPr lang="cs-CZ" b="1" dirty="0" smtClean="0"/>
              <a:t>( podpora pro </a:t>
            </a:r>
            <a:r>
              <a:rPr lang="cs-CZ" b="1" dirty="0" smtClean="0"/>
              <a:t>výuku a aktivita)</a:t>
            </a:r>
            <a:endParaRPr lang="cs-CZ" b="1" dirty="0"/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429132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642910" y="642918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VY_32_INOVACE_06_ROSTLINY VODNÍHO SPOLEČENSTVA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/>
          <a:lstStyle/>
          <a:p>
            <a:r>
              <a:rPr lang="cs-CZ" b="1" dirty="0" smtClean="0"/>
              <a:t>Rostliny vodního společenstva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Vodní rostliny</a:t>
            </a:r>
            <a:r>
              <a:rPr lang="cs-CZ" dirty="0" smtClean="0"/>
              <a:t> – rostou ve vodě, např. lekníny, stulíky, řasy, rákosí atd.</a:t>
            </a:r>
          </a:p>
          <a:p>
            <a:endParaRPr lang="cs-CZ" b="1" dirty="0">
              <a:solidFill>
                <a:srgbClr val="00B050"/>
              </a:solidFill>
            </a:endParaRPr>
          </a:p>
          <a:p>
            <a:r>
              <a:rPr lang="cs-CZ" b="1" dirty="0" smtClean="0">
                <a:solidFill>
                  <a:srgbClr val="00B050"/>
                </a:solidFill>
              </a:rPr>
              <a:t>Rostliny na březích</a:t>
            </a:r>
            <a:r>
              <a:rPr lang="cs-CZ" dirty="0" smtClean="0"/>
              <a:t> – zpevňují svými kořeny břehy vod a tvoří úkryty pro vodní živočichy, např. vrby, olše, blatouchy, kosatce atd.</a:t>
            </a:r>
            <a:endParaRPr lang="cs-CZ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aoblený obdélník 5"/>
          <p:cNvSpPr/>
          <p:nvPr/>
        </p:nvSpPr>
        <p:spPr>
          <a:xfrm>
            <a:off x="5429256" y="714356"/>
            <a:ext cx="3071834" cy="5429288"/>
          </a:xfrm>
          <a:prstGeom prst="roundRect">
            <a:avLst>
              <a:gd name="adj" fmla="val 4162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Dvaatřiceticípá hvězda 4"/>
          <p:cNvSpPr/>
          <p:nvPr/>
        </p:nvSpPr>
        <p:spPr>
          <a:xfrm>
            <a:off x="428596" y="1142984"/>
            <a:ext cx="5000660" cy="4572032"/>
          </a:xfrm>
          <a:prstGeom prst="star32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Roste na březích, je to dřevina. Její listy jsou světlé a hedvábné. Větve má pružné a ohebné, používají se na výrobu košíků, pálek na kriket, pomlázek …</a:t>
            </a:r>
            <a:endParaRPr lang="cs-CZ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Soubor:Salix alba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785794"/>
            <a:ext cx="2928927" cy="4429156"/>
          </a:xfrm>
          <a:prstGeom prst="rect">
            <a:avLst/>
          </a:prstGeom>
          <a:noFill/>
        </p:spPr>
      </p:pic>
      <p:sp>
        <p:nvSpPr>
          <p:cNvPr id="8" name="TextovéPole 7"/>
          <p:cNvSpPr txBox="1"/>
          <p:nvPr/>
        </p:nvSpPr>
        <p:spPr>
          <a:xfrm>
            <a:off x="5500694" y="5572140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Vrba bílá</a:t>
            </a:r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aoblený obdélník 7"/>
          <p:cNvSpPr/>
          <p:nvPr/>
        </p:nvSpPr>
        <p:spPr>
          <a:xfrm>
            <a:off x="357158" y="285728"/>
            <a:ext cx="3500462" cy="6286544"/>
          </a:xfrm>
          <a:prstGeom prst="roundRect">
            <a:avLst>
              <a:gd name="adj" fmla="val 3350"/>
            </a:avLst>
          </a:prstGeom>
          <a:blipFill>
            <a:blip r:embed="rId2"/>
            <a:tile tx="0" ty="0" sx="100000" sy="100000" flip="none" algn="tl"/>
          </a:blip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Mrak 3"/>
          <p:cNvSpPr/>
          <p:nvPr/>
        </p:nvSpPr>
        <p:spPr>
          <a:xfrm>
            <a:off x="3857620" y="357166"/>
            <a:ext cx="4857784" cy="5500726"/>
          </a:xfrm>
          <a:prstGeom prst="cloud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Zákonem chráněná vodní rostlina. Na hladině rostou listy a květy, stonek – oddenek zakořeňuje v půdě. Z květu se vytvoří plod se semeny, ta přezimují pod vodou. Je to největší vodní rostlina v ČR.</a:t>
            </a:r>
            <a:endParaRPr lang="cs-CZ" sz="2400" b="1" dirty="0">
              <a:solidFill>
                <a:schemeClr val="tx1"/>
              </a:solidFill>
            </a:endParaRPr>
          </a:p>
        </p:txBody>
      </p:sp>
      <p:pic>
        <p:nvPicPr>
          <p:cNvPr id="16386" name="Picture 2" descr="File:Nymphaea candida Moeckeln Swed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3357586" cy="2821778"/>
          </a:xfrm>
          <a:prstGeom prst="rect">
            <a:avLst/>
          </a:prstGeom>
          <a:noFill/>
        </p:spPr>
      </p:pic>
      <p:pic>
        <p:nvPicPr>
          <p:cNvPr id="16388" name="Picture 4" descr="Soubor:Nymphaea alb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214686"/>
            <a:ext cx="3357586" cy="2714645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500034" y="614364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Leknín bílý</a:t>
            </a:r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aoblený obdélník 5"/>
          <p:cNvSpPr/>
          <p:nvPr/>
        </p:nvSpPr>
        <p:spPr>
          <a:xfrm>
            <a:off x="5286380" y="642918"/>
            <a:ext cx="3500462" cy="5572164"/>
          </a:xfrm>
          <a:prstGeom prst="roundRect">
            <a:avLst>
              <a:gd name="adj" fmla="val 7338"/>
            </a:avLst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estnácticípá hvězda 4"/>
          <p:cNvSpPr/>
          <p:nvPr/>
        </p:nvSpPr>
        <p:spPr>
          <a:xfrm>
            <a:off x="357158" y="928670"/>
            <a:ext cx="4929222" cy="5143536"/>
          </a:xfrm>
          <a:prstGeom prst="star16">
            <a:avLst/>
          </a:prstGeom>
          <a:solidFill>
            <a:srgbClr val="66FF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Rostlina potřebuje hodně vody, jinak rychle vadne. Má žluté lesklé květy. Je trochu jedovatá, býložravci ji nemají rádi.</a:t>
            </a:r>
            <a:endParaRPr lang="cs-CZ" sz="2400" b="1" dirty="0">
              <a:solidFill>
                <a:schemeClr val="tx1"/>
              </a:solidFill>
            </a:endParaRPr>
          </a:p>
        </p:txBody>
      </p:sp>
      <p:pic>
        <p:nvPicPr>
          <p:cNvPr id="17410" name="Picture 2" descr="Soubor:Blatouch bahen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714356"/>
            <a:ext cx="3214710" cy="4500594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5429256" y="5429264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Blatouch bahenní</a:t>
            </a:r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aoblený obdélník 5"/>
          <p:cNvSpPr/>
          <p:nvPr/>
        </p:nvSpPr>
        <p:spPr>
          <a:xfrm>
            <a:off x="285720" y="142852"/>
            <a:ext cx="4000528" cy="6429420"/>
          </a:xfrm>
          <a:prstGeom prst="roundRect">
            <a:avLst>
              <a:gd name="adj" fmla="val 2255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Mrak 3"/>
          <p:cNvSpPr/>
          <p:nvPr/>
        </p:nvSpPr>
        <p:spPr>
          <a:xfrm>
            <a:off x="4357686" y="500042"/>
            <a:ext cx="4286280" cy="5500726"/>
          </a:xfrm>
          <a:prstGeom prst="cloud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 to vytrvalá rostlina – tráva, která vyrůstá do výšky 1 – 4 m. Tvoří souvislé porosty. Má dutý stonek – stéblo a dlouhé listy. Používá se na podestýlku, výrobu celulózy, rohoží …</a:t>
            </a:r>
            <a:endParaRPr lang="cs-CZ" sz="2400" b="1" dirty="0">
              <a:solidFill>
                <a:schemeClr val="tx1"/>
              </a:solidFill>
            </a:endParaRPr>
          </a:p>
        </p:txBody>
      </p:sp>
      <p:pic>
        <p:nvPicPr>
          <p:cNvPr id="18434" name="Picture 2" descr="File:Schwielowsee-Schilfrohrguertel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44"/>
            <a:ext cx="3786214" cy="5500710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500034" y="5857892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Rákos obecný</a:t>
            </a:r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aoblený obdélník 7"/>
          <p:cNvSpPr/>
          <p:nvPr/>
        </p:nvSpPr>
        <p:spPr>
          <a:xfrm>
            <a:off x="571472" y="5500702"/>
            <a:ext cx="1857388" cy="500066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19458" name="Picture 2" descr="Soubor:Alnus glutinosa 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4929222" cy="4857744"/>
          </a:xfrm>
          <a:prstGeom prst="rect">
            <a:avLst/>
          </a:prstGeom>
          <a:noFill/>
        </p:spPr>
      </p:pic>
      <p:pic>
        <p:nvPicPr>
          <p:cNvPr id="19460" name="Picture 4" descr="Soubor:Alnus glutinosa tervaleppä leht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85728"/>
            <a:ext cx="3714776" cy="2786082"/>
          </a:xfrm>
          <a:prstGeom prst="rect">
            <a:avLst/>
          </a:prstGeom>
          <a:noFill/>
        </p:spPr>
      </p:pic>
      <p:pic>
        <p:nvPicPr>
          <p:cNvPr id="19462" name="Picture 6" descr="Soubor:Alnus glutinosa - fruits and seed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000372"/>
            <a:ext cx="3714744" cy="3509950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571472" y="5500702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Olše lepkavá</a:t>
            </a:r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aoblený obdélník 7"/>
          <p:cNvSpPr/>
          <p:nvPr/>
        </p:nvSpPr>
        <p:spPr>
          <a:xfrm>
            <a:off x="4857752" y="5286388"/>
            <a:ext cx="1857388" cy="500066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Zaoblený obdélník 6"/>
          <p:cNvSpPr/>
          <p:nvPr/>
        </p:nvSpPr>
        <p:spPr>
          <a:xfrm>
            <a:off x="642910" y="5286388"/>
            <a:ext cx="1857388" cy="500066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0482" name="Picture 2" descr="Soubor:Iris pseudacorus 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4286250" cy="4786346"/>
          </a:xfrm>
          <a:prstGeom prst="rect">
            <a:avLst/>
          </a:prstGeom>
          <a:noFill/>
        </p:spPr>
      </p:pic>
      <p:pic>
        <p:nvPicPr>
          <p:cNvPr id="20486" name="Picture 6" descr="Soubor:Populus alba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7275" y="357166"/>
            <a:ext cx="3919567" cy="4786346"/>
          </a:xfrm>
          <a:prstGeom prst="rect">
            <a:avLst/>
          </a:prstGeom>
          <a:noFill/>
        </p:spPr>
      </p:pic>
      <p:sp>
        <p:nvSpPr>
          <p:cNvPr id="12" name="TextovéPole 11"/>
          <p:cNvSpPr txBox="1"/>
          <p:nvPr/>
        </p:nvSpPr>
        <p:spPr>
          <a:xfrm>
            <a:off x="642910" y="5286388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Kosatec žlutý</a:t>
            </a:r>
            <a:endParaRPr lang="cs-CZ" sz="2400" b="1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5000628" y="5253351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Topol bílý</a:t>
            </a:r>
            <a:endParaRPr lang="cs-CZ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288</Words>
  <Application>Microsoft Office PowerPoint</Application>
  <PresentationFormat>Předvádění na obrazovce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sady Office</vt:lpstr>
      <vt:lpstr>Snímek 1</vt:lpstr>
      <vt:lpstr>Rostliny vodního společenstva ( podpora pro výuku a aktivita)</vt:lpstr>
      <vt:lpstr>Rostliny vodního společenstva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Viktor</dc:creator>
  <cp:lastModifiedBy>Viktor</cp:lastModifiedBy>
  <cp:revision>17</cp:revision>
  <dcterms:created xsi:type="dcterms:W3CDTF">2011-11-20T15:45:49Z</dcterms:created>
  <dcterms:modified xsi:type="dcterms:W3CDTF">2012-01-03T15:34:34Z</dcterms:modified>
</cp:coreProperties>
</file>